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eg" ContentType="vide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</p:sldMasterIdLst>
  <p:notesMasterIdLst>
    <p:notesMasterId r:id="rId22"/>
  </p:notesMasterIdLst>
  <p:handoutMasterIdLst>
    <p:handoutMasterId r:id="rId23"/>
  </p:handoutMasterIdLst>
  <p:sldIdLst>
    <p:sldId id="264" r:id="rId2"/>
    <p:sldId id="270" r:id="rId3"/>
    <p:sldId id="310" r:id="rId4"/>
    <p:sldId id="302" r:id="rId5"/>
    <p:sldId id="312" r:id="rId6"/>
    <p:sldId id="311" r:id="rId7"/>
    <p:sldId id="309" r:id="rId8"/>
    <p:sldId id="272" r:id="rId9"/>
    <p:sldId id="299" r:id="rId10"/>
    <p:sldId id="275" r:id="rId11"/>
    <p:sldId id="303" r:id="rId12"/>
    <p:sldId id="283" r:id="rId13"/>
    <p:sldId id="281" r:id="rId14"/>
    <p:sldId id="282" r:id="rId15"/>
    <p:sldId id="285" r:id="rId16"/>
    <p:sldId id="307" r:id="rId17"/>
    <p:sldId id="306" r:id="rId18"/>
    <p:sldId id="308" r:id="rId19"/>
    <p:sldId id="313" r:id="rId20"/>
    <p:sldId id="305" r:id="rId21"/>
  </p:sldIdLst>
  <p:sldSz cx="9144000" cy="6858000" type="screen4x3"/>
  <p:notesSz cx="6797675" cy="9928225"/>
  <p:embeddedFontLst>
    <p:embeddedFont>
      <p:font typeface="Frutiger LT Com 55 Roman" pitchFamily="34" charset="0"/>
      <p:regular r:id="rId24"/>
      <p:bold r:id="rId25"/>
      <p:italic r:id="rId26"/>
    </p:embeddedFont>
    <p:embeddedFont>
      <p:font typeface="Frutiger LT Com 45 Light" pitchFamily="34" charset="0"/>
      <p:regular r:id="rId27"/>
      <p:bold r:id="rId28"/>
      <p:italic r:id="rId29"/>
      <p:boldItalic r:id="rId30"/>
    </p:embeddedFont>
  </p:embeddedFontLst>
  <p:custDataLst>
    <p:tags r:id="rId31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A5A"/>
    <a:srgbClr val="FFDC00"/>
    <a:srgbClr val="1F82C0"/>
    <a:srgbClr val="E2001A"/>
    <a:srgbClr val="771C2C"/>
    <a:srgbClr val="E5E7E7"/>
    <a:srgbClr val="DDEBF6"/>
    <a:srgbClr val="FDF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74" autoAdjust="0"/>
    <p:restoredTop sz="94600" autoAdjust="0"/>
  </p:normalViewPr>
  <p:slideViewPr>
    <p:cSldViewPr snapToObjects="1">
      <p:cViewPr>
        <p:scale>
          <a:sx n="75" d="100"/>
          <a:sy n="75" d="100"/>
        </p:scale>
        <p:origin x="-186" y="-72"/>
      </p:cViewPr>
      <p:guideLst>
        <p:guide orient="horz" pos="3695"/>
        <p:guide orient="horz" pos="240"/>
        <p:guide orient="horz" pos="1105"/>
        <p:guide pos="5470"/>
        <p:guide pos="290"/>
        <p:guide pos="2880"/>
        <p:guide pos="1921"/>
        <p:guide pos="2113"/>
        <p:guide pos="441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095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095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fld id="{8B0FC3CF-3472-4E5E-820A-14D9E63FAF1F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59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095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089" y="4716877"/>
            <a:ext cx="5437500" cy="4466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095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fld id="{600FFDE0-78E1-4ECE-B7B5-712ED90DCC5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504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7EE255-295F-4A1A-A61E-9ABED8AA68CF}" type="slidenum">
              <a:rPr lang="de-DE"/>
              <a:pPr/>
              <a:t>1</a:t>
            </a:fld>
            <a:endParaRPr lang="de-DE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8" indent="-289700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7" indent="-231759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5" indent="-231759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4" indent="-231759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53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71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90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9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6E470176-BDAF-48EE-A594-94941DE761CE}" type="slidenum">
              <a:rPr lang="de-DE" smtClean="0">
                <a:latin typeface="Arial" charset="0"/>
              </a:rPr>
              <a:pPr eaLnBrk="1" hangingPunct="1"/>
              <a:t>20</a:t>
            </a:fld>
            <a:endParaRPr lang="de-DE" smtClean="0">
              <a:latin typeface="Arial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EA207E-386D-44E7-B0A1-2FB9541140D6}" type="slidenum">
              <a:rPr lang="de-DE"/>
              <a:pPr/>
              <a:t>3</a:t>
            </a:fld>
            <a:endParaRPr lang="de-DE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43">
              <a:defRPr>
                <a:solidFill>
                  <a:schemeClr val="tx1"/>
                </a:solidFill>
                <a:latin typeface="Arial" charset="0"/>
              </a:defRPr>
            </a:lvl1pPr>
            <a:lvl2pPr marL="753203" indent="-289693" defTabSz="914143">
              <a:defRPr>
                <a:solidFill>
                  <a:schemeClr val="tx1"/>
                </a:solidFill>
                <a:latin typeface="Arial" charset="0"/>
              </a:defRPr>
            </a:lvl2pPr>
            <a:lvl3pPr marL="1158773" indent="-231755" defTabSz="914143">
              <a:defRPr>
                <a:solidFill>
                  <a:schemeClr val="tx1"/>
                </a:solidFill>
                <a:latin typeface="Arial" charset="0"/>
              </a:defRPr>
            </a:lvl3pPr>
            <a:lvl4pPr marL="1622283" indent="-231755" defTabSz="914143">
              <a:defRPr>
                <a:solidFill>
                  <a:schemeClr val="tx1"/>
                </a:solidFill>
                <a:latin typeface="Arial" charset="0"/>
              </a:defRPr>
            </a:lvl4pPr>
            <a:lvl5pPr marL="2085792" indent="-231755" defTabSz="914143">
              <a:defRPr>
                <a:solidFill>
                  <a:schemeClr val="tx1"/>
                </a:solidFill>
                <a:latin typeface="Arial" charset="0"/>
              </a:defRPr>
            </a:lvl5pPr>
            <a:lvl6pPr marL="2549301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12811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76320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39830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65E7C4D-5B42-4620-99AD-661F20EDC336}" type="slidenum">
              <a:rPr lang="de-DE" smtClean="0"/>
              <a:pPr/>
              <a:t>7</a:t>
            </a:fld>
            <a:endParaRPr lang="de-DE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de-DE" smtClean="0"/>
              <a:t>Zentrale/P2/Juli 2009</a:t>
            </a:r>
          </a:p>
          <a:p>
            <a:endParaRPr 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38FB9-9516-4338-A24E-9BFCEF2EDF98}" type="slidenum">
              <a:rPr lang="de-DE"/>
              <a:pPr/>
              <a:t>9</a:t>
            </a:fld>
            <a:endParaRPr lang="de-DE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901700"/>
            <a:ext cx="5095875" cy="3821113"/>
          </a:xfrm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806950"/>
            <a:ext cx="5440363" cy="43227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6" indent="-28969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5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2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0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48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66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84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1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BAA1D9AB-BB70-4A87-94E9-BA54D1160ECF}" type="slidenum">
              <a:rPr lang="de-DE" smtClean="0">
                <a:latin typeface="Arial" charset="0"/>
              </a:rPr>
              <a:pPr eaLnBrk="1" hangingPunct="1"/>
              <a:t>10</a:t>
            </a:fld>
            <a:endParaRPr lang="de-DE" smtClean="0">
              <a:latin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895" indent="-285729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2915" indent="-228583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081" indent="-228583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248" indent="-228583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414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579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8746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5912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B58973BB-9A69-41A9-8652-6CC1FE6EB755}" type="slidenum">
              <a:rPr lang="de-DE" smtClean="0">
                <a:latin typeface="Arial" charset="0"/>
              </a:rPr>
              <a:pPr eaLnBrk="1" hangingPunct="1"/>
              <a:t>11</a:t>
            </a:fld>
            <a:endParaRPr lang="de-DE" smtClean="0">
              <a:latin typeface="Arial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6" indent="-28969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5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2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0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48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66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84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1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7B1029FC-0777-4E3B-BAEA-57A1C1A65B6C}" type="slidenum">
              <a:rPr lang="de-DE" smtClean="0">
                <a:latin typeface="Arial" charset="0"/>
              </a:rPr>
              <a:pPr eaLnBrk="1" hangingPunct="1"/>
              <a:t>13</a:t>
            </a:fld>
            <a:endParaRPr lang="de-DE" smtClean="0">
              <a:latin typeface="Arial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901700"/>
            <a:ext cx="5094288" cy="3822700"/>
          </a:xfrm>
          <a:ln w="12700" cap="flat">
            <a:solidFill>
              <a:schemeClr val="tx1"/>
            </a:solidFill>
          </a:ln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690" y="4807369"/>
            <a:ext cx="5439099" cy="4320976"/>
          </a:xfrm>
          <a:noFill/>
        </p:spPr>
        <p:txBody>
          <a:bodyPr lIns="92193" tIns="46095" rIns="92193" bIns="46095"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6" indent="-28969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5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2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0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48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66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84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1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138B4F6C-BF07-4837-857C-5D791DC8A397}" type="slidenum">
              <a:rPr lang="de-DE" smtClean="0">
                <a:latin typeface="Arial" charset="0"/>
              </a:rPr>
              <a:pPr eaLnBrk="1" hangingPunct="1"/>
              <a:t>14</a:t>
            </a:fld>
            <a:endParaRPr lang="de-DE" smtClean="0">
              <a:latin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901700"/>
            <a:ext cx="5094288" cy="3822700"/>
          </a:xfrm>
          <a:ln w="12700" cap="flat">
            <a:solidFill>
              <a:schemeClr val="tx1"/>
            </a:solidFill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690" y="4807369"/>
            <a:ext cx="5439099" cy="4320976"/>
          </a:xfrm>
          <a:noFill/>
        </p:spPr>
        <p:txBody>
          <a:bodyPr lIns="92193" tIns="46095" rIns="92193" bIns="46095"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4042" indent="-286170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4680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2552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60423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8295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6167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34040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91912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r>
              <a:rPr lang="de-DE" smtClean="0"/>
              <a:t>Fraunhofer-Institut für Techno- und</a:t>
            </a:r>
            <a:br>
              <a:rPr lang="de-DE" smtClean="0"/>
            </a:br>
            <a:r>
              <a:rPr lang="de-DE" smtClean="0"/>
              <a:t>Wirtschaftsmathematik ITWM</a:t>
            </a:r>
          </a:p>
        </p:txBody>
      </p:sp>
      <p:sp>
        <p:nvSpPr>
          <p:cNvPr id="3686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4042" indent="-286170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4680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2552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60423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8295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6167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34040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91912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fld id="{6A10571C-7DDB-40AF-B5B8-D75ED8AB66B6}" type="slidenum">
              <a:rPr lang="de-DE" smtClean="0"/>
              <a:pPr/>
              <a:t>16</a:t>
            </a:fld>
            <a:endParaRPr lang="de-DE" smtClean="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608012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239620" name="Line 4"/>
          <p:cNvSpPr>
            <a:spLocks noChangeShapeType="1"/>
          </p:cNvSpPr>
          <p:nvPr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1" name="Line 5"/>
          <p:cNvSpPr>
            <a:spLocks noChangeShapeType="1"/>
          </p:cNvSpPr>
          <p:nvPr/>
        </p:nvSpPr>
        <p:spPr bwMode="auto">
          <a:xfrm>
            <a:off x="460375" y="245745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2" name="Line 6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9623" name="Picture 7" descr="itwm_43mm_300dpi_s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6297613"/>
            <a:ext cx="1417637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624" name="Text Box 8"/>
          <p:cNvSpPr txBox="1">
            <a:spLocks noChangeArrowheads="1"/>
          </p:cNvSpPr>
          <p:nvPr/>
        </p:nvSpPr>
        <p:spPr bwMode="auto">
          <a:xfrm>
            <a:off x="455613" y="6435725"/>
            <a:ext cx="18002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© Fraunhofer ITWM</a:t>
            </a:r>
          </a:p>
          <a:p>
            <a:pPr eaLnBrk="1" hangingPunct="1"/>
            <a:fld id="{5C9CDA79-39BC-45FB-A9EE-6AA3A78B1AED}" type="slidenum"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pPr eaLnBrk="1" hangingPunct="1"/>
              <a:t>‹Nr.›</a:t>
            </a:fld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 </a:t>
            </a:r>
          </a:p>
        </p:txBody>
      </p:sp>
      <p:pic>
        <p:nvPicPr>
          <p:cNvPr id="3074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8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7813" y="381000"/>
            <a:ext cx="2055812" cy="3184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0375" y="381000"/>
            <a:ext cx="6015038" cy="3184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93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el, Text und Medien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51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0375" y="1754188"/>
            <a:ext cx="4035425" cy="181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Medienplatzhalter 3"/>
          <p:cNvSpPr>
            <a:spLocks noGrp="1"/>
          </p:cNvSpPr>
          <p:nvPr>
            <p:ph type="media" sz="half" idx="2"/>
          </p:nvPr>
        </p:nvSpPr>
        <p:spPr>
          <a:xfrm>
            <a:off x="4648200" y="1754188"/>
            <a:ext cx="4035425" cy="18113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51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0375" y="1754188"/>
            <a:ext cx="4035425" cy="181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754188"/>
            <a:ext cx="4035425" cy="8286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2735263"/>
            <a:ext cx="4035425" cy="8302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07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460375" y="381000"/>
            <a:ext cx="8223250" cy="3184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3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pic>
        <p:nvPicPr>
          <p:cNvPr id="4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54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4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17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754188"/>
            <a:ext cx="4035425" cy="181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4188"/>
            <a:ext cx="4035425" cy="181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pic>
        <p:nvPicPr>
          <p:cNvPr id="5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2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4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3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80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354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3280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 descr="itwm_43mm_300dpi_srgb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6297613"/>
            <a:ext cx="1417637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5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381000"/>
            <a:ext cx="822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2385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754188"/>
            <a:ext cx="8223250" cy="181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38597" name="Line 5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8598" name="Text Box 6"/>
          <p:cNvSpPr txBox="1">
            <a:spLocks noChangeArrowheads="1"/>
          </p:cNvSpPr>
          <p:nvPr/>
        </p:nvSpPr>
        <p:spPr bwMode="auto">
          <a:xfrm>
            <a:off x="455613" y="6435725"/>
            <a:ext cx="18002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© Fraunhofer ITWM</a:t>
            </a:r>
          </a:p>
          <a:p>
            <a:pPr eaLnBrk="1" hangingPunct="1"/>
            <a:fld id="{F602E5F7-BD92-4159-89B2-496E297C99C4}" type="slidenum"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pPr eaLnBrk="1" hangingPunct="1"/>
              <a:t>‹Nr.›</a:t>
            </a:fld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 </a:t>
            </a:r>
          </a:p>
        </p:txBody>
      </p:sp>
      <p:pic>
        <p:nvPicPr>
          <p:cNvPr id="7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6" r:id="rId14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algn="l" rtl="0" fontAlgn="base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6700" algn="l" rtl="0" fontAlgn="base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2pPr>
      <a:lvl3pPr marL="541338" indent="-27146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3pPr>
      <a:lvl4pPr marL="809625" indent="-266700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4pPr>
      <a:lvl5pPr marL="10810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5pPr>
      <a:lvl6pPr marL="15382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6pPr>
      <a:lvl7pPr marL="19954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7pPr>
      <a:lvl8pPr marL="24526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8pPr>
      <a:lvl9pPr marL="29098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schmidts\Dropbox\Vortrag_ICIAM2011\movies\BEST_GeoDict2Geometry_longRun2.avi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.xml"/><Relationship Id="rId7" Type="http://schemas.openxmlformats.org/officeDocument/2006/relationships/image" Target="../media/image37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10" Type="http://schemas.openxmlformats.org/officeDocument/2006/relationships/image" Target="../media/image34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../Vortragssammlung/movies/granular/FluidizedBed3D_8inlets.av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Vortragssammlung/movies/granular/siloTU_MV_NPC.av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schmidts\Dropbox\Vortrag_ICIAM2011\movies\BEST_GeoDict2Geometry_longRun2.avi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../../generalBatteryPresentation/BEST_GeoDict2Geometry_longRun2.av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chmidts\Dropbox\Vortragssammlung\movies\batteries\BEST_GeoDict2Geometry_longRun2.av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schmidts\Dropbox\Vortragssammlung\movies\bubbleFall3D.mpeg" TargetMode="External"/><Relationship Id="rId1" Type="http://schemas.microsoft.com/office/2007/relationships/media" Target="file:///C:\Users\schmidts\Dropbox\Vortragssammlung\movies\bubbleFall3D.mpeg" TargetMode="Externa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107996"/>
          </a:xfrm>
        </p:spPr>
        <p:txBody>
          <a:bodyPr/>
          <a:lstStyle/>
          <a:p>
            <a:pPr algn="ctr"/>
            <a:r>
              <a:rPr lang="de-DE" dirty="0" smtClean="0"/>
              <a:t>Vorlesung Simulationstechnik DHBW Mannheim</a:t>
            </a:r>
            <a:br>
              <a:rPr lang="de-DE" dirty="0" smtClean="0"/>
            </a:br>
            <a:r>
              <a:rPr lang="de-DE" dirty="0" smtClean="0"/>
              <a:t>Veranstaltung 1</a:t>
            </a:r>
            <a:br>
              <a:rPr lang="de-DE" dirty="0" smtClean="0"/>
            </a:br>
            <a:endParaRPr lang="en-US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60375" y="1754188"/>
            <a:ext cx="8223250" cy="553998"/>
          </a:xfrm>
        </p:spPr>
        <p:txBody>
          <a:bodyPr/>
          <a:lstStyle/>
          <a:p>
            <a:r>
              <a:rPr lang="en-US" dirty="0" smtClean="0"/>
              <a:t>Dr. Sebastian Schmidt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Untertitel 1"/>
          <p:cNvSpPr txBox="1">
            <a:spLocks/>
          </p:cNvSpPr>
          <p:nvPr/>
        </p:nvSpPr>
        <p:spPr bwMode="auto">
          <a:xfrm>
            <a:off x="609327" y="3356992"/>
            <a:ext cx="82232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Vorstellung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3" descr="schaufel_with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40" y="631825"/>
            <a:ext cx="259715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888"/>
          </a:xfrm>
        </p:spPr>
        <p:txBody>
          <a:bodyPr/>
          <a:lstStyle/>
          <a:p>
            <a:pPr eaLnBrk="1" hangingPunct="1"/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Fluids</a:t>
            </a:r>
            <a:r>
              <a:rPr lang="de-DE" dirty="0" smtClean="0"/>
              <a:t> Group</a:t>
            </a:r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60375" y="631825"/>
            <a:ext cx="4248150" cy="5318379"/>
          </a:xfrm>
        </p:spPr>
        <p:txBody>
          <a:bodyPr/>
          <a:lstStyle/>
          <a:p>
            <a:pPr marL="195263" indent="-195263" defTabSz="762000" eaLnBrk="1" hangingPunct="1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endParaRPr lang="en-US" dirty="0" smtClean="0"/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CoRheoS: Complex Rheology Solvers</a:t>
            </a:r>
          </a:p>
          <a:p>
            <a:pPr marL="463551" lvl="1" indent="-195263" defTabSz="762000">
              <a:spcAft>
                <a:spcPts val="1200"/>
              </a:spcAft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err="1" smtClean="0"/>
              <a:t>CoRheo</a:t>
            </a:r>
            <a:r>
              <a:rPr lang="en-US" sz="1600" dirty="0" smtClean="0"/>
              <a:t>{</a:t>
            </a:r>
            <a:r>
              <a:rPr lang="en-US" sz="1600" dirty="0" err="1" smtClean="0"/>
              <a:t>Grain,Pol,Fiber</a:t>
            </a:r>
            <a:r>
              <a:rPr lang="en-US" sz="1600" dirty="0" smtClean="0"/>
              <a:t>}</a:t>
            </a:r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Injection </a:t>
            </a:r>
            <a:r>
              <a:rPr lang="en-US" dirty="0" err="1" smtClean="0"/>
              <a:t>Moulding</a:t>
            </a:r>
            <a:r>
              <a:rPr lang="en-US" dirty="0" smtClean="0"/>
              <a:t> and </a:t>
            </a:r>
            <a:br>
              <a:rPr lang="en-US" dirty="0" smtClean="0"/>
            </a:br>
            <a:r>
              <a:rPr lang="en-US" dirty="0" err="1" smtClean="0"/>
              <a:t>visco</a:t>
            </a:r>
            <a:r>
              <a:rPr lang="en-US" dirty="0" smtClean="0"/>
              <a:t>-elastic polymer flow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Fiber orientation 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In-</a:t>
            </a:r>
            <a:r>
              <a:rPr lang="en-US" sz="1600" dirty="0" err="1" smtClean="0"/>
              <a:t>mould</a:t>
            </a:r>
            <a:r>
              <a:rPr lang="en-US" sz="1600" dirty="0" smtClean="0"/>
              <a:t> impregnation </a:t>
            </a:r>
          </a:p>
          <a:p>
            <a:pPr marL="463551" lvl="1" indent="-195263" defTabSz="762000">
              <a:spcAft>
                <a:spcPts val="1200"/>
              </a:spcAft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Powder injection </a:t>
            </a:r>
            <a:r>
              <a:rPr lang="en-US" sz="1600" dirty="0" err="1" smtClean="0"/>
              <a:t>moulding</a:t>
            </a:r>
            <a:endParaRPr lang="en-US" sz="1600" dirty="0" smtClean="0"/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 Granular materials and Suspension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Flow &amp; compaction of granulates</a:t>
            </a:r>
          </a:p>
          <a:p>
            <a:pPr marL="463551" lvl="1" indent="-195263" defTabSz="762000">
              <a:spcAft>
                <a:spcPts val="1200"/>
              </a:spcAft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Production of concrete</a:t>
            </a:r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Batteries and electro-chemical processes 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BEST (Battery simulation tool)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err="1" smtClean="0"/>
              <a:t>Dielectrophoresis</a:t>
            </a:r>
            <a:r>
              <a:rPr lang="en-US" sz="1600" dirty="0" smtClean="0"/>
              <a:t>, virus traps</a:t>
            </a:r>
          </a:p>
        </p:txBody>
      </p:sp>
      <p:pic>
        <p:nvPicPr>
          <p:cNvPr id="6149" name="Picture 6" descr="fill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839788"/>
            <a:ext cx="1728787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simu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54500"/>
            <a:ext cx="334900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n_concentration_t2000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52936"/>
            <a:ext cx="2720929" cy="12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80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249299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dirty="0"/>
              <a:t>Industrial simulation of complex fluids and materials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4" y="534988"/>
            <a:ext cx="8505826" cy="984885"/>
          </a:xfrm>
        </p:spPr>
        <p:txBody>
          <a:bodyPr/>
          <a:lstStyle/>
          <a:p>
            <a:pPr eaLnBrk="1" hangingPunct="1"/>
            <a:r>
              <a:rPr lang="en-US" dirty="0" smtClean="0"/>
              <a:t>CoRheoS </a:t>
            </a:r>
            <a:br>
              <a:rPr lang="en-US" dirty="0" smtClean="0"/>
            </a:br>
            <a:r>
              <a:rPr lang="en-US" dirty="0" smtClean="0"/>
              <a:t>Complex Rheology Simulation Infrastructure</a:t>
            </a:r>
          </a:p>
        </p:txBody>
      </p:sp>
      <p:pic>
        <p:nvPicPr>
          <p:cNvPr id="2050" name="Picture 2" descr="C:\Users\schmidts\Dropbox\Logos\logo-bes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74" y="5195858"/>
            <a:ext cx="1678781" cy="35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chmidts\Dropbox\Logos\logo_corheo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63" y="2781791"/>
            <a:ext cx="1714562" cy="87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chmidts\corheos_development\corheos2_trunk\distrib\artwork\logo_corheo_gra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44" y="2597608"/>
            <a:ext cx="1639811" cy="83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EST_GeoDict2Geometry_longRun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4753187"/>
            <a:ext cx="2184400" cy="116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C:\Users\schmidts\Dropbox\CoRheoGrain_Flyer\bilder\1_discInitial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55" y="2597608"/>
            <a:ext cx="1816855" cy="167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chmidts\corheos_development\corheos-gui\resources\pictures\fiberAp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49" y="3655675"/>
            <a:ext cx="700322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chmidts\corheos_development\corheos-gui\resources\pictures\flowInChut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3" y="3844975"/>
            <a:ext cx="2281237" cy="20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48644" y="6185725"/>
            <a:ext cx="8223250" cy="22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US" sz="1600" dirty="0" smtClean="0"/>
              <a:t>A. </a:t>
            </a:r>
            <a:r>
              <a:rPr lang="en-US" sz="1600" dirty="0" err="1" smtClean="0"/>
              <a:t>Latz</a:t>
            </a:r>
            <a:r>
              <a:rPr lang="en-US" sz="1600" dirty="0" smtClean="0"/>
              <a:t>, D. </a:t>
            </a:r>
            <a:r>
              <a:rPr lang="en-US" sz="1600" dirty="0" err="1" smtClean="0"/>
              <a:t>Niedziela</a:t>
            </a:r>
            <a:r>
              <a:rPr lang="en-US" sz="1600" dirty="0" smtClean="0"/>
              <a:t>, S. Schmidt</a:t>
            </a:r>
          </a:p>
        </p:txBody>
      </p:sp>
    </p:spTree>
    <p:extLst>
      <p:ext uri="{BB962C8B-B14F-4D97-AF65-F5344CB8AC3E}">
        <p14:creationId xmlns:p14="http://schemas.microsoft.com/office/powerpoint/2010/main" val="97289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smtClean="0"/>
              <a:t>An example: Continuum description of granular flows</a:t>
            </a:r>
            <a:endParaRPr lang="en-US" dirty="0"/>
          </a:p>
        </p:txBody>
      </p:sp>
      <p:pic>
        <p:nvPicPr>
          <p:cNvPr id="4" name="Picture 8" descr="sandp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48880"/>
            <a:ext cx="3743325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and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37" y="2204864"/>
            <a:ext cx="4681537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34" y="4616450"/>
            <a:ext cx="206851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34" y="5192712"/>
            <a:ext cx="42338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017075"/>
              </p:ext>
            </p:extLst>
          </p:nvPr>
        </p:nvGraphicFramePr>
        <p:xfrm>
          <a:off x="1256284" y="4786831"/>
          <a:ext cx="1083468" cy="730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9" imgW="583920" imgH="393480" progId="Equation.DSMT4">
                  <p:embed/>
                </p:oleObj>
              </mc:Choice>
              <mc:Fallback>
                <p:oleObj name="Equation" r:id="rId9" imgW="583920" imgH="393480" progId="Equation.DSMT4">
                  <p:embed/>
                  <p:pic>
                    <p:nvPicPr>
                      <p:cNvPr id="0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6284" y="4786831"/>
                        <a:ext cx="1083468" cy="730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5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52450" y="974725"/>
            <a:ext cx="2651125" cy="107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5997" tIns="35997" rIns="35997" bIns="35997">
            <a:spAutoFit/>
          </a:bodyPr>
          <a:lstStyle/>
          <a:p>
            <a:pPr marL="185738" indent="-185738" defTabSz="1103313">
              <a:spcAft>
                <a:spcPct val="60000"/>
              </a:spcAft>
              <a:buClr>
                <a:srgbClr val="A58BAE"/>
              </a:buClr>
              <a:buFont typeface="Wingdings" pitchFamily="2" charset="2"/>
              <a:buNone/>
            </a:pPr>
            <a:endParaRPr lang="en-US"/>
          </a:p>
          <a:p>
            <a:pPr marL="185738" indent="-185738" defTabSz="1103313">
              <a:spcAft>
                <a:spcPct val="60000"/>
              </a:spcAft>
              <a:buClr>
                <a:srgbClr val="A58BAE"/>
              </a:buClr>
              <a:buFont typeface="Wingdings" pitchFamily="2" charset="2"/>
              <a:buNone/>
            </a:pPr>
            <a:endParaRPr lang="en-US"/>
          </a:p>
          <a:p>
            <a:pPr marL="185738" indent="-185738" defTabSz="1103313">
              <a:spcAft>
                <a:spcPct val="60000"/>
              </a:spcAft>
              <a:buClr>
                <a:srgbClr val="A58BAE"/>
              </a:buClr>
              <a:buFont typeface="Wingdings" pitchFamily="2" charset="2"/>
              <a:buNone/>
            </a:pPr>
            <a:endParaRPr lang="en-US" b="1"/>
          </a:p>
        </p:txBody>
      </p:sp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450850" y="334963"/>
            <a:ext cx="6967337" cy="38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5746" tIns="37873" rIns="75746" bIns="37873">
            <a:spAutoFit/>
          </a:bodyPr>
          <a:lstStyle>
            <a:lvl1pPr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r>
              <a:rPr lang="de-DE" sz="2000" b="1" dirty="0" err="1" smtClean="0">
                <a:latin typeface="Frutiger LT Com 45 Light" pitchFamily="34" charset="0"/>
              </a:rPr>
              <a:t>Continuum</a:t>
            </a:r>
            <a:r>
              <a:rPr lang="de-DE" sz="2000" b="1" dirty="0" smtClean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description</a:t>
            </a:r>
            <a:r>
              <a:rPr lang="de-DE" sz="2000" b="1" dirty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of</a:t>
            </a:r>
            <a:r>
              <a:rPr lang="de-DE" sz="2000" b="1" dirty="0">
                <a:latin typeface="Frutiger LT Com 45 Light" pitchFamily="34" charset="0"/>
              </a:rPr>
              <a:t> granular </a:t>
            </a:r>
            <a:r>
              <a:rPr lang="de-DE" sz="2000" b="1" dirty="0" err="1" smtClean="0">
                <a:latin typeface="Frutiger LT Com 45 Light" pitchFamily="34" charset="0"/>
              </a:rPr>
              <a:t>materials</a:t>
            </a:r>
            <a:r>
              <a:rPr lang="de-DE" sz="2000" b="1" dirty="0" smtClean="0">
                <a:latin typeface="Frutiger LT Com 45 Light" pitchFamily="34" charset="0"/>
              </a:rPr>
              <a:t> – </a:t>
            </a:r>
            <a:r>
              <a:rPr lang="de-DE" sz="2000" b="1" dirty="0" err="1" smtClean="0">
                <a:latin typeface="Frutiger LT Com 45 Light" pitchFamily="34" charset="0"/>
              </a:rPr>
              <a:t>It‘s</a:t>
            </a:r>
            <a:r>
              <a:rPr lang="de-DE" sz="2000" b="1" dirty="0" smtClean="0">
                <a:latin typeface="Frutiger LT Com 45 Light" pitchFamily="34" charset="0"/>
              </a:rPr>
              <a:t> a fluid</a:t>
            </a:r>
            <a:endParaRPr lang="de-DE" sz="2000" b="1" dirty="0">
              <a:latin typeface="Frutiger LT Com 45 Light" pitchFamily="34" charset="0"/>
            </a:endParaRPr>
          </a:p>
        </p:txBody>
      </p:sp>
      <p:pic>
        <p:nvPicPr>
          <p:cNvPr id="9220" name="Picture 7" descr="fluidizedBed3D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860" y="1622425"/>
            <a:ext cx="3533590" cy="3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8"/>
          <p:cNvSpPr>
            <a:spLocks noChangeArrowheads="1"/>
          </p:cNvSpPr>
          <p:nvPr/>
        </p:nvSpPr>
        <p:spPr bwMode="auto">
          <a:xfrm>
            <a:off x="450850" y="1639888"/>
            <a:ext cx="52514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 smtClean="0"/>
              <a:t>Example</a:t>
            </a:r>
            <a:r>
              <a:rPr lang="de-DE" sz="1600" dirty="0" smtClean="0"/>
              <a:t>: </a:t>
            </a:r>
            <a:r>
              <a:rPr lang="de-DE" sz="1600" dirty="0" err="1"/>
              <a:t>Fluidized</a:t>
            </a:r>
            <a:r>
              <a:rPr lang="de-DE" sz="1600" dirty="0"/>
              <a:t> </a:t>
            </a:r>
            <a:r>
              <a:rPr lang="de-DE" sz="1600" dirty="0" err="1"/>
              <a:t>beds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Fast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partially</a:t>
            </a:r>
            <a:r>
              <a:rPr lang="de-DE" sz="1600" dirty="0"/>
              <a:t> turbulent </a:t>
            </a:r>
            <a:r>
              <a:rPr lang="de-DE" sz="1600" dirty="0" err="1"/>
              <a:t>flow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Medium </a:t>
            </a:r>
            <a:r>
              <a:rPr lang="de-DE" sz="1600" dirty="0" err="1"/>
              <a:t>volume</a:t>
            </a:r>
            <a:r>
              <a:rPr lang="de-DE" sz="1600" dirty="0"/>
              <a:t> </a:t>
            </a:r>
            <a:r>
              <a:rPr lang="de-DE" sz="1600" dirty="0" err="1"/>
              <a:t>fractions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grains</a:t>
            </a:r>
            <a:r>
              <a:rPr lang="de-DE" sz="1600" dirty="0"/>
              <a:t> (20%-40%)</a:t>
            </a:r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/>
              <a:t>Coupled</a:t>
            </a:r>
            <a:r>
              <a:rPr lang="de-DE" sz="1600" dirty="0"/>
              <a:t> granular – </a:t>
            </a:r>
            <a:r>
              <a:rPr lang="de-DE" sz="1600" dirty="0" err="1"/>
              <a:t>air</a:t>
            </a:r>
            <a:r>
              <a:rPr lang="de-DE" sz="1600" dirty="0"/>
              <a:t> </a:t>
            </a:r>
            <a:r>
              <a:rPr lang="de-DE" sz="1600" dirty="0" err="1"/>
              <a:t>flow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Fast </a:t>
            </a:r>
            <a:r>
              <a:rPr lang="de-DE" sz="1600" dirty="0" err="1"/>
              <a:t>moving</a:t>
            </a:r>
            <a:r>
              <a:rPr lang="de-DE" sz="1600" dirty="0"/>
              <a:t> </a:t>
            </a:r>
            <a:r>
              <a:rPr lang="de-DE" sz="1600" dirty="0" err="1"/>
              <a:t>free</a:t>
            </a:r>
            <a:r>
              <a:rPr lang="de-DE" sz="1600" dirty="0"/>
              <a:t> </a:t>
            </a:r>
            <a:r>
              <a:rPr lang="de-DE" sz="1600" dirty="0" err="1"/>
              <a:t>surfaces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632325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361950" y="334963"/>
            <a:ext cx="6981764" cy="38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5746" tIns="37873" rIns="75746" bIns="37873">
            <a:spAutoFit/>
          </a:bodyPr>
          <a:lstStyle>
            <a:lvl1pPr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r>
              <a:rPr lang="de-DE" sz="2000" b="1" dirty="0" err="1">
                <a:latin typeface="Frutiger LT Com 45 Light" pitchFamily="34" charset="0"/>
              </a:rPr>
              <a:t>Continuum</a:t>
            </a:r>
            <a:r>
              <a:rPr lang="de-DE" sz="2000" b="1" dirty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description</a:t>
            </a:r>
            <a:r>
              <a:rPr lang="de-DE" sz="2000" b="1" dirty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of</a:t>
            </a:r>
            <a:r>
              <a:rPr lang="de-DE" sz="2000" b="1" dirty="0">
                <a:latin typeface="Frutiger LT Com 45 Light" pitchFamily="34" charset="0"/>
              </a:rPr>
              <a:t> granular </a:t>
            </a:r>
            <a:r>
              <a:rPr lang="de-DE" sz="2000" b="1" dirty="0" err="1" smtClean="0">
                <a:latin typeface="Frutiger LT Com 45 Light" pitchFamily="34" charset="0"/>
              </a:rPr>
              <a:t>materials</a:t>
            </a:r>
            <a:r>
              <a:rPr lang="de-DE" sz="2000" b="1" dirty="0" smtClean="0">
                <a:latin typeface="Frutiger LT Com 45 Light" pitchFamily="34" charset="0"/>
              </a:rPr>
              <a:t> – </a:t>
            </a:r>
            <a:r>
              <a:rPr lang="de-DE" sz="2000" b="1" dirty="0" err="1" smtClean="0">
                <a:latin typeface="Frutiger LT Com 45 Light" pitchFamily="34" charset="0"/>
              </a:rPr>
              <a:t>It‘s</a:t>
            </a:r>
            <a:r>
              <a:rPr lang="de-DE" sz="2000" b="1" dirty="0" smtClean="0">
                <a:latin typeface="Frutiger LT Com 45 Light" pitchFamily="34" charset="0"/>
              </a:rPr>
              <a:t> a solid</a:t>
            </a:r>
            <a:endParaRPr lang="de-DE" sz="2000" b="1" dirty="0">
              <a:latin typeface="Frutiger LT Com 45 Light" pitchFamily="34" charset="0"/>
            </a:endParaRPr>
          </a:p>
        </p:txBody>
      </p:sp>
      <p:pic>
        <p:nvPicPr>
          <p:cNvPr id="10243" name="Picture 7" descr="silo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822325"/>
            <a:ext cx="3977772" cy="469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10"/>
          <p:cNvSpPr>
            <a:spLocks noChangeArrowheads="1"/>
          </p:cNvSpPr>
          <p:nvPr/>
        </p:nvSpPr>
        <p:spPr bwMode="auto">
          <a:xfrm>
            <a:off x="460375" y="1728788"/>
            <a:ext cx="3616325" cy="285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 smtClean="0"/>
              <a:t>Example</a:t>
            </a:r>
            <a:r>
              <a:rPr lang="de-DE" sz="1600" dirty="0" smtClean="0"/>
              <a:t>: </a:t>
            </a:r>
            <a:r>
              <a:rPr lang="de-DE" sz="1600" dirty="0"/>
              <a:t>Silo</a:t>
            </a:r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Transition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fluidized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compacted</a:t>
            </a:r>
            <a:r>
              <a:rPr lang="de-DE" sz="1600" dirty="0"/>
              <a:t> granular </a:t>
            </a:r>
            <a:r>
              <a:rPr lang="de-DE" sz="1600" dirty="0" err="1"/>
              <a:t>flow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vice</a:t>
            </a:r>
            <a:r>
              <a:rPr lang="de-DE" sz="1600" dirty="0"/>
              <a:t> </a:t>
            </a:r>
            <a:r>
              <a:rPr lang="de-DE" sz="1600" dirty="0" err="1"/>
              <a:t>versa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/>
              <a:t>Coexistence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fluidized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dense</a:t>
            </a:r>
            <a:r>
              <a:rPr lang="de-DE" sz="1600" dirty="0"/>
              <a:t> </a:t>
            </a:r>
            <a:r>
              <a:rPr lang="de-DE" sz="1600" dirty="0" err="1"/>
              <a:t>regions</a:t>
            </a:r>
            <a:r>
              <a:rPr lang="de-DE" sz="1600" dirty="0"/>
              <a:t> </a:t>
            </a:r>
            <a:r>
              <a:rPr lang="de-DE" sz="1600" dirty="0" err="1"/>
              <a:t>within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same </a:t>
            </a:r>
            <a:r>
              <a:rPr lang="de-DE" sz="1600" dirty="0" err="1"/>
              <a:t>computational</a:t>
            </a:r>
            <a:r>
              <a:rPr lang="de-DE" sz="1600" dirty="0"/>
              <a:t> </a:t>
            </a:r>
            <a:r>
              <a:rPr lang="de-DE" sz="1600" dirty="0" err="1"/>
              <a:t>domain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New </a:t>
            </a:r>
            <a:r>
              <a:rPr lang="de-DE" sz="1600" dirty="0" err="1"/>
              <a:t>modeling</a:t>
            </a:r>
            <a:r>
              <a:rPr lang="de-DE" sz="1600" dirty="0"/>
              <a:t> </a:t>
            </a:r>
            <a:r>
              <a:rPr lang="de-DE" sz="1600" dirty="0" err="1"/>
              <a:t>approaches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necessary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296068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smtClean="0"/>
              <a:t>All combined</a:t>
            </a:r>
            <a:endParaRPr lang="en-US" dirty="0"/>
          </a:p>
        </p:txBody>
      </p:sp>
      <p:pic>
        <p:nvPicPr>
          <p:cNvPr id="4" name="rotatingDiscWithHoled3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750332"/>
            <a:ext cx="5832648" cy="53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4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ocking chair bit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61" y="1705428"/>
            <a:ext cx="6049818" cy="37188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4824461" y="514679"/>
            <a:ext cx="3405139" cy="6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5734" tIns="37866" rIns="75734" bIns="3786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pPr eaLnBrk="1" hangingPunct="1"/>
            <a:r>
              <a:rPr lang="de-DE" sz="2000" b="1" dirty="0" err="1" smtClean="0"/>
              <a:t>Another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example</a:t>
            </a:r>
            <a:r>
              <a:rPr lang="de-DE" sz="2000" b="1" dirty="0" smtClean="0"/>
              <a:t>: Li-Ion </a:t>
            </a:r>
            <a:r>
              <a:rPr lang="de-DE" sz="2000" b="1" dirty="0" err="1"/>
              <a:t>Battery</a:t>
            </a:r>
            <a:r>
              <a:rPr lang="de-DE" sz="2000" b="1" dirty="0"/>
              <a:t> </a:t>
            </a:r>
            <a:r>
              <a:rPr lang="de-DE" sz="2000" b="1" dirty="0" err="1"/>
              <a:t>Simulations</a:t>
            </a:r>
            <a:endParaRPr lang="de-DE" sz="2000" b="1" dirty="0"/>
          </a:p>
        </p:txBody>
      </p:sp>
      <p:pic>
        <p:nvPicPr>
          <p:cNvPr id="4" name="Picture 2" descr="C:\Users\schmidts\Dropbox\Logos\logo-be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4" y="514679"/>
            <a:ext cx="1678781" cy="35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EST_GeoDict2Geometry_longRun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72008"/>
            <a:ext cx="2184400" cy="116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696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0536" y="382361"/>
            <a:ext cx="8222929" cy="630942"/>
          </a:xfrm>
        </p:spPr>
        <p:txBody>
          <a:bodyPr/>
          <a:lstStyle/>
          <a:p>
            <a:pPr eaLnBrk="1" hangingPunct="1"/>
            <a:r>
              <a:rPr lang="en-US" smtClean="0"/>
              <a:t>Microscopic Simulation</a:t>
            </a:r>
            <a:br>
              <a:rPr lang="en-US" smtClean="0"/>
            </a:br>
            <a:r>
              <a:rPr lang="en-US" sz="1700">
                <a:solidFill>
                  <a:schemeClr val="tx2"/>
                </a:solidFill>
              </a:rPr>
              <a:t>Ion flux density</a:t>
            </a:r>
          </a:p>
        </p:txBody>
      </p:sp>
      <p:pic>
        <p:nvPicPr>
          <p:cNvPr id="18435" name="Picture 3" descr="bestb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62" y="493940"/>
            <a:ext cx="2670848" cy="60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19"/>
          <p:cNvSpPr txBox="1">
            <a:spLocks noChangeArrowheads="1"/>
          </p:cNvSpPr>
          <p:nvPr/>
        </p:nvSpPr>
        <p:spPr bwMode="auto">
          <a:xfrm>
            <a:off x="867962" y="4457700"/>
            <a:ext cx="23516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pPr eaLnBrk="1" hangingPunct="1"/>
            <a:r>
              <a:rPr lang="de-DE" sz="1600" dirty="0" err="1">
                <a:solidFill>
                  <a:srgbClr val="000000"/>
                </a:solidFill>
                <a:latin typeface="Frutiger LT Com 55 Roman" pitchFamily="34" charset="0"/>
              </a:rPr>
              <a:t>Geometry</a:t>
            </a:r>
            <a:r>
              <a:rPr lang="de-DE" sz="1600" dirty="0">
                <a:solidFill>
                  <a:srgbClr val="000000"/>
                </a:solidFill>
                <a:latin typeface="Frutiger LT Com 55 Roman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Frutiger LT Com 55 Roman" pitchFamily="34" charset="0"/>
              </a:rPr>
              <a:t>created</a:t>
            </a:r>
            <a:r>
              <a:rPr lang="de-DE" sz="1600" dirty="0">
                <a:solidFill>
                  <a:srgbClr val="000000"/>
                </a:solidFill>
                <a:latin typeface="Frutiger LT Com 55 Roman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Frutiger LT Com 55 Roman" pitchFamily="34" charset="0"/>
              </a:rPr>
              <a:t>with</a:t>
            </a:r>
            <a:r>
              <a:rPr lang="de-DE" sz="1600" dirty="0">
                <a:solidFill>
                  <a:srgbClr val="000000"/>
                </a:solidFill>
                <a:latin typeface="Frutiger LT Com 55 Roman" pitchFamily="34" charset="0"/>
              </a:rPr>
              <a:t> 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268" y="4324928"/>
            <a:ext cx="1691399" cy="549343"/>
          </a:xfrm>
          <a:prstGeom prst="rect">
            <a:avLst/>
          </a:prstGeom>
        </p:spPr>
      </p:pic>
      <p:pic>
        <p:nvPicPr>
          <p:cNvPr id="18436" name="Picture 4" descr="fluxvectors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98" y="1548493"/>
            <a:ext cx="7262091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888"/>
          </a:xfrm>
        </p:spPr>
        <p:txBody>
          <a:bodyPr/>
          <a:lstStyle/>
          <a:p>
            <a:r>
              <a:rPr lang="en-US" smtClean="0"/>
              <a:t>Discharge cycle of a realistic LiIon battery</a:t>
            </a:r>
          </a:p>
        </p:txBody>
      </p:sp>
      <p:pic>
        <p:nvPicPr>
          <p:cNvPr id="2" name="BEST_GeoDict2Geometry_longRun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9144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feld 2"/>
          <p:cNvSpPr txBox="1">
            <a:spLocks noChangeArrowheads="1"/>
          </p:cNvSpPr>
          <p:nvPr/>
        </p:nvSpPr>
        <p:spPr bwMode="auto">
          <a:xfrm>
            <a:off x="460375" y="5683250"/>
            <a:ext cx="14493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r>
              <a:rPr lang="en-US" sz="1600"/>
              <a:t>#Cells: ~200K</a:t>
            </a:r>
          </a:p>
        </p:txBody>
      </p:sp>
    </p:spTree>
    <p:extLst>
      <p:ext uri="{BB962C8B-B14F-4D97-AF65-F5344CB8AC3E}">
        <p14:creationId xmlns:p14="http://schemas.microsoft.com/office/powerpoint/2010/main" val="15780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Fragen?</a:t>
            </a:r>
          </a:p>
        </p:txBody>
      </p:sp>
      <p:pic>
        <p:nvPicPr>
          <p:cNvPr id="184325" name="bubbleFall3D.mpeg">
            <a:hlinkClick r:id="" action="ppaction://media"/>
          </p:cNvPr>
          <p:cNvPicPr>
            <a:picLocks noGrp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576388" y="981075"/>
            <a:ext cx="5227637" cy="4833938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8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1843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43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43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3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32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err="1" smtClean="0"/>
              <a:t>Struktur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Präsentation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47675" y="1716088"/>
            <a:ext cx="8223250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Vorstellung meiner </a:t>
            </a:r>
            <a:r>
              <a:rPr lang="de-DE" dirty="0" smtClean="0"/>
              <a:t>Person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smtClean="0"/>
              <a:t>Person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Vorstellung meines fachlichen Hintergrunds</a:t>
            </a:r>
          </a:p>
        </p:txBody>
      </p:sp>
    </p:spTree>
    <p:extLst>
      <p:ext uri="{BB962C8B-B14F-4D97-AF65-F5344CB8AC3E}">
        <p14:creationId xmlns:p14="http://schemas.microsoft.com/office/powerpoint/2010/main" val="113580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5" y="534989"/>
            <a:ext cx="8223250" cy="1107996"/>
          </a:xfrm>
        </p:spPr>
        <p:txBody>
          <a:bodyPr/>
          <a:lstStyle/>
          <a:p>
            <a:pPr algn="ctr" eaLnBrk="1" hangingPunct="1"/>
            <a:r>
              <a:rPr lang="en-US" dirty="0" err="1" smtClean="0"/>
              <a:t>Kontakt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Zusammenhang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meiner</a:t>
            </a:r>
            <a:r>
              <a:rPr lang="en-US" dirty="0" smtClean="0"/>
              <a:t> </a:t>
            </a:r>
            <a:r>
              <a:rPr lang="en-US" dirty="0" err="1" smtClean="0"/>
              <a:t>Fraunhofer-Tätigkeit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60375" y="2876550"/>
            <a:ext cx="822325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 smtClean="0"/>
              <a:t>Dr. Sebastian </a:t>
            </a:r>
            <a:r>
              <a:rPr lang="de-DE" dirty="0"/>
              <a:t>Schmidt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/>
              <a:t>Fraunhofer ITWM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/>
              <a:t>Fraunhofer Platz 1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/>
              <a:t>67663 Kaiserslautern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 smtClean="0"/>
              <a:t>sebastian.schmidt@itwm.fraunhofer.de</a:t>
            </a:r>
            <a:endParaRPr lang="de-DE" dirty="0"/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www.itwm.fraunhofer.de/sms/complex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60375" y="2074317"/>
            <a:ext cx="8223250" cy="276999"/>
          </a:xfrm>
        </p:spPr>
        <p:txBody>
          <a:bodyPr/>
          <a:lstStyle/>
          <a:p>
            <a:pPr marL="0" indent="0" algn="ctr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6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276999"/>
          </a:xfrm>
        </p:spPr>
        <p:txBody>
          <a:bodyPr/>
          <a:lstStyle/>
          <a:p>
            <a:r>
              <a:rPr lang="de-DE" dirty="0" smtClean="0"/>
              <a:t>Kurzprofil fachlicher Hintergrund</a:t>
            </a:r>
            <a:endParaRPr lang="en-US" dirty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369332"/>
          </a:xfrm>
        </p:spPr>
        <p:txBody>
          <a:bodyPr/>
          <a:lstStyle/>
          <a:p>
            <a:r>
              <a:rPr lang="de-DE" dirty="0" smtClean="0"/>
              <a:t>Kurze Vorstellung meiner Person</a:t>
            </a:r>
            <a:endParaRPr lang="en-US" dirty="0"/>
          </a:p>
        </p:txBody>
      </p:sp>
      <p:sp>
        <p:nvSpPr>
          <p:cNvPr id="231428" name="Rectangle 4"/>
          <p:cNvSpPr>
            <a:spLocks noChangeArrowheads="1"/>
          </p:cNvSpPr>
          <p:nvPr/>
        </p:nvSpPr>
        <p:spPr bwMode="auto">
          <a:xfrm>
            <a:off x="452438" y="5413375"/>
            <a:ext cx="8223250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46138" y="2996952"/>
            <a:ext cx="8223250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sz="1600" dirty="0" smtClean="0"/>
              <a:t>Studium in Boston, USA (</a:t>
            </a:r>
            <a:r>
              <a:rPr lang="de-DE" sz="1600" dirty="0" err="1" smtClean="0"/>
              <a:t>Electrical</a:t>
            </a:r>
            <a:r>
              <a:rPr lang="de-DE" sz="1600" dirty="0" smtClean="0"/>
              <a:t> Engineering) und Ilmenau (Mathematik)</a:t>
            </a:r>
          </a:p>
          <a:p>
            <a:pPr lvl="2"/>
            <a:r>
              <a:rPr lang="de-DE" sz="1600" dirty="0" smtClean="0"/>
              <a:t>Entwurf und Leitung Seminare Numerik, Informatik und Softwareentwicklung</a:t>
            </a:r>
          </a:p>
          <a:p>
            <a:pPr lvl="2"/>
            <a:r>
              <a:rPr lang="de-DE" sz="1600" dirty="0" smtClean="0"/>
              <a:t>Regelmäßige Vorträge bei Veranstaltungen zum Thema Wissenschaft</a:t>
            </a:r>
          </a:p>
          <a:p>
            <a:pPr lvl="1"/>
            <a:r>
              <a:rPr lang="de-DE" sz="1600" dirty="0" smtClean="0"/>
              <a:t>Promotion</a:t>
            </a:r>
          </a:p>
          <a:p>
            <a:pPr lvl="2"/>
            <a:r>
              <a:rPr lang="de-DE" sz="1600" dirty="0" smtClean="0"/>
              <a:t>Simulation granularer Strömungen</a:t>
            </a:r>
          </a:p>
          <a:p>
            <a:pPr lvl="1"/>
            <a:r>
              <a:rPr lang="de-DE" sz="1600" dirty="0" smtClean="0"/>
              <a:t>Wissenschaftlicher Mitarbeiter am Fraunhofer Institut ITWM</a:t>
            </a:r>
          </a:p>
        </p:txBody>
      </p:sp>
    </p:spTree>
    <p:extLst>
      <p:ext uri="{BB962C8B-B14F-4D97-AF65-F5344CB8AC3E}">
        <p14:creationId xmlns:p14="http://schemas.microsoft.com/office/powerpoint/2010/main" val="12879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err="1" smtClean="0"/>
              <a:t>Tätigkeit</a:t>
            </a:r>
            <a:r>
              <a:rPr lang="en-US" dirty="0" smtClean="0"/>
              <a:t> am </a:t>
            </a:r>
            <a:r>
              <a:rPr lang="en-US" dirty="0" err="1" smtClean="0"/>
              <a:t>Fraunhofer</a:t>
            </a:r>
            <a:r>
              <a:rPr lang="en-US" dirty="0" smtClean="0"/>
              <a:t> </a:t>
            </a:r>
            <a:r>
              <a:rPr lang="en-US" dirty="0" err="1" smtClean="0"/>
              <a:t>Institut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47675" y="1700808"/>
            <a:ext cx="822325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b="1" dirty="0"/>
              <a:t>Leitung</a:t>
            </a:r>
            <a:r>
              <a:rPr lang="de-DE" dirty="0"/>
              <a:t> der Softwareentwicklung CoRheoS –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Rheology</a:t>
            </a:r>
            <a:r>
              <a:rPr lang="de-DE" dirty="0"/>
              <a:t> </a:t>
            </a:r>
            <a:r>
              <a:rPr lang="de-DE" dirty="0" err="1" smtClean="0"/>
              <a:t>Solvers</a:t>
            </a:r>
            <a:endParaRPr lang="de-DE" dirty="0" smtClean="0"/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b="1" dirty="0" smtClean="0"/>
              <a:t>Projektleitung</a:t>
            </a:r>
            <a:r>
              <a:rPr lang="de-DE" dirty="0" smtClean="0"/>
              <a:t> simulationsbasierte </a:t>
            </a:r>
            <a:r>
              <a:rPr lang="de-DE" dirty="0"/>
              <a:t>Entwicklungen zur Auslegung/Optimierung technischer </a:t>
            </a:r>
            <a:r>
              <a:rPr lang="de-DE" dirty="0" smtClean="0"/>
              <a:t>Prozesse</a:t>
            </a:r>
            <a:endParaRPr lang="de-DE" dirty="0"/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b="1" dirty="0" smtClean="0"/>
              <a:t>Forschung</a:t>
            </a:r>
            <a:r>
              <a:rPr lang="de-DE" dirty="0" smtClean="0"/>
              <a:t> in den Bereichen</a:t>
            </a:r>
          </a:p>
          <a:p>
            <a:pPr lvl="2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Nichtlineare Numerik</a:t>
            </a:r>
          </a:p>
          <a:p>
            <a:pPr lvl="2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Softwaredesign für Simulation</a:t>
            </a:r>
          </a:p>
          <a:p>
            <a:pPr lvl="2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Simulation komplexer Fluide, elektrohydrodynamischer Prozesse, Elektrochemie, etc.</a:t>
            </a:r>
          </a:p>
        </p:txBody>
      </p:sp>
    </p:spTree>
    <p:extLst>
      <p:ext uri="{BB962C8B-B14F-4D97-AF65-F5344CB8AC3E}">
        <p14:creationId xmlns:p14="http://schemas.microsoft.com/office/powerpoint/2010/main" val="85495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de-DE" dirty="0" smtClean="0"/>
              <a:t>Fachliche Interessen und Expertisen</a:t>
            </a:r>
            <a:endParaRPr lang="de-DE" dirty="0"/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1341438"/>
            <a:ext cx="8223250" cy="4930581"/>
          </a:xfrm>
        </p:spPr>
        <p:txBody>
          <a:bodyPr/>
          <a:lstStyle/>
          <a:p>
            <a:pPr lvl="1"/>
            <a:r>
              <a:rPr lang="de-DE" dirty="0" smtClean="0"/>
              <a:t>Interdisziplinäre Aspekte von Simulation </a:t>
            </a:r>
          </a:p>
          <a:p>
            <a:pPr lvl="1"/>
            <a:r>
              <a:rPr lang="de-DE" dirty="0" smtClean="0"/>
              <a:t>Numerik</a:t>
            </a:r>
          </a:p>
          <a:p>
            <a:pPr lvl="2"/>
            <a:r>
              <a:rPr lang="de-DE" dirty="0" smtClean="0"/>
              <a:t>Diskretisierung</a:t>
            </a:r>
          </a:p>
          <a:p>
            <a:pPr lvl="2"/>
            <a:r>
              <a:rPr lang="de-DE" dirty="0" smtClean="0"/>
              <a:t>Nichtlineare PDE-Numerik</a:t>
            </a:r>
          </a:p>
          <a:p>
            <a:pPr lvl="1"/>
            <a:r>
              <a:rPr lang="de-DE" dirty="0" smtClean="0"/>
              <a:t>Software</a:t>
            </a:r>
          </a:p>
          <a:p>
            <a:pPr lvl="2"/>
            <a:r>
              <a:rPr lang="de-DE" dirty="0" smtClean="0"/>
              <a:t>Simulationskopplung, modulare Löser</a:t>
            </a:r>
          </a:p>
          <a:p>
            <a:pPr lvl="2"/>
            <a:r>
              <a:rPr lang="de-DE" dirty="0" smtClean="0"/>
              <a:t>Integration von Simulationslösern in den Ingenieur-Workflow</a:t>
            </a:r>
          </a:p>
          <a:p>
            <a:pPr lvl="1"/>
            <a:r>
              <a:rPr lang="de-DE" dirty="0" smtClean="0"/>
              <a:t>Anwendungsbereiche</a:t>
            </a:r>
          </a:p>
          <a:p>
            <a:pPr lvl="2"/>
            <a:r>
              <a:rPr lang="de-DE" dirty="0" smtClean="0"/>
              <a:t>Granulare Strömungen, Schüttgüter und Verfahrenstechnik</a:t>
            </a:r>
          </a:p>
          <a:p>
            <a:pPr lvl="2"/>
            <a:r>
              <a:rPr lang="de-DE" dirty="0" smtClean="0"/>
              <a:t>Energiespeichersysteme (Batterien)</a:t>
            </a:r>
          </a:p>
          <a:p>
            <a:pPr lvl="2"/>
            <a:r>
              <a:rPr lang="de-DE" dirty="0" smtClean="0"/>
              <a:t>Elektrohydrodynamik</a:t>
            </a:r>
          </a:p>
          <a:p>
            <a:pPr lvl="2"/>
            <a:r>
              <a:rPr lang="de-DE" dirty="0" smtClean="0"/>
              <a:t>CFD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32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de-DE" dirty="0" smtClean="0"/>
              <a:t>Persönliches</a:t>
            </a:r>
            <a:endParaRPr lang="de-DE" dirty="0"/>
          </a:p>
        </p:txBody>
      </p:sp>
      <p:pic>
        <p:nvPicPr>
          <p:cNvPr id="200714" name="Picture 10" descr="pfaelzerwa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5" y="3819079"/>
            <a:ext cx="2901950" cy="21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3730724" y="1340768"/>
            <a:ext cx="2857500" cy="4000500"/>
            <a:chOff x="3286398" y="1340768"/>
            <a:chExt cx="2857500" cy="4000500"/>
          </a:xfrm>
        </p:grpSpPr>
        <p:pic>
          <p:nvPicPr>
            <p:cNvPr id="200709" name="Picture 5" descr="karte-Kaiserslauter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398" y="1340768"/>
              <a:ext cx="28575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feil nach unten 2"/>
            <p:cNvSpPr/>
            <p:nvPr/>
          </p:nvSpPr>
          <p:spPr bwMode="auto">
            <a:xfrm>
              <a:off x="4719402" y="3285369"/>
              <a:ext cx="144884" cy="23199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" name="Gerade Verbindung mit Pfeil 4"/>
            <p:cNvCxnSpPr/>
            <p:nvPr/>
          </p:nvCxnSpPr>
          <p:spPr bwMode="auto">
            <a:xfrm flipH="1">
              <a:off x="3923928" y="3517367"/>
              <a:ext cx="791220" cy="4876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00720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25" y="116632"/>
            <a:ext cx="2523051" cy="18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721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767471"/>
            <a:ext cx="21050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0626" y="1094546"/>
            <a:ext cx="3381871" cy="132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sz="1600" dirty="0"/>
              <a:t>Verheiratet, lebe in Neustadt an der </a:t>
            </a:r>
            <a:r>
              <a:rPr lang="de-DE" sz="1600" dirty="0" smtClean="0"/>
              <a:t>Weinstraße</a:t>
            </a:r>
          </a:p>
          <a:p>
            <a:pPr lvl="1"/>
            <a:r>
              <a:rPr lang="de-DE" sz="1600" dirty="0" smtClean="0"/>
              <a:t>Trekking, Mountainbike, Bergsteigen,  Alpin- und Tourenski</a:t>
            </a:r>
          </a:p>
        </p:txBody>
      </p:sp>
      <p:pic>
        <p:nvPicPr>
          <p:cNvPr id="200713" name="Picture 9" descr="weissburgund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16" y="4671343"/>
            <a:ext cx="1147763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9" y="4005064"/>
            <a:ext cx="1491602" cy="1987560"/>
          </a:xfrm>
          <a:prstGeom prst="rect">
            <a:avLst/>
          </a:prstGeom>
          <a:ln>
            <a:noFill/>
          </a:ln>
          <a:effectLst>
            <a:outerShdw blurRad="3302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02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429000" y="2674938"/>
            <a:ext cx="5121275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dirty="0"/>
              <a:t>7 Groups: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Information </a:t>
            </a:r>
            <a:r>
              <a:rPr lang="de-DE" dirty="0" err="1"/>
              <a:t>and</a:t>
            </a:r>
            <a:r>
              <a:rPr lang="de-DE" dirty="0"/>
              <a:t> Communication Technology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Life </a:t>
            </a:r>
            <a:r>
              <a:rPr lang="de-DE" dirty="0" err="1"/>
              <a:t>Sciences</a:t>
            </a:r>
            <a:endParaRPr lang="de-DE" dirty="0"/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/>
              <a:t>Microelectronics</a:t>
            </a:r>
            <a:endParaRPr lang="de-DE" dirty="0"/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Light &amp; </a:t>
            </a:r>
            <a:r>
              <a:rPr lang="de-DE" dirty="0" err="1"/>
              <a:t>Surfaces</a:t>
            </a:r>
            <a:r>
              <a:rPr lang="de-DE" dirty="0"/>
              <a:t> 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/>
              <a:t>Production</a:t>
            </a:r>
            <a:r>
              <a:rPr lang="de-DE" dirty="0"/>
              <a:t> 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Materials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Components</a:t>
            </a:r>
            <a:endParaRPr lang="de-DE" dirty="0"/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Defense </a:t>
            </a:r>
            <a:r>
              <a:rPr lang="de-DE" dirty="0" err="1"/>
              <a:t>and</a:t>
            </a:r>
            <a:r>
              <a:rPr lang="de-DE" dirty="0"/>
              <a:t> Security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469900" y="1311275"/>
            <a:ext cx="8242300" cy="0"/>
          </a:xfrm>
          <a:prstGeom prst="line">
            <a:avLst/>
          </a:prstGeom>
          <a:noFill/>
          <a:ln w="31750">
            <a:solidFill>
              <a:srgbClr val="179C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441325" y="2362200"/>
            <a:ext cx="8242300" cy="0"/>
          </a:xfrm>
          <a:prstGeom prst="line">
            <a:avLst/>
          </a:prstGeom>
          <a:noFill/>
          <a:ln w="31750">
            <a:solidFill>
              <a:srgbClr val="179C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49" name="Picture 5" descr="Mikroelektronik_MEV790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449388"/>
            <a:ext cx="107632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Photonik_TE-7O00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1449388"/>
            <a:ext cx="1068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Produktion_Integrative Produktion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163" y="1449388"/>
            <a:ext cx="1065212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Werkstoffe_IWM MM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1449388"/>
            <a:ext cx="1065212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 descr="Sicherheit_MEV3203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1449388"/>
            <a:ext cx="1065212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 descr="Information_Kommunik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49388"/>
            <a:ext cx="1065213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Life Sciences_Mikrokryocontainer 02 K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449388"/>
            <a:ext cx="1065213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460375" y="382588"/>
            <a:ext cx="822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2400" b="1">
                <a:latin typeface="Frutiger LT Com 45 Light" pitchFamily="34" charset="0"/>
              </a:rPr>
              <a:t>The Profile of the Fraunhofer-Gesellschaft</a:t>
            </a:r>
            <a:endParaRPr lang="de-DE" sz="2400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460375" y="2667000"/>
            <a:ext cx="2716213" cy="318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74638" indent="-274638" defTabSz="731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74638" algn="l"/>
                <a:tab pos="549275" algn="l"/>
                <a:tab pos="3106738" algn="l"/>
                <a:tab pos="3381375" algn="l"/>
                <a:tab pos="3648075" algn="l"/>
              </a:tabLst>
            </a:pPr>
            <a:r>
              <a:rPr lang="de-DE"/>
              <a:t>59 Institutes</a:t>
            </a:r>
            <a:br>
              <a:rPr lang="de-DE"/>
            </a:br>
            <a:endParaRPr lang="de-DE"/>
          </a:p>
          <a:p>
            <a:pPr marL="274638" indent="-274638" defTabSz="731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74638" algn="l"/>
                <a:tab pos="549275" algn="l"/>
                <a:tab pos="3106738" algn="l"/>
                <a:tab pos="3381375" algn="l"/>
                <a:tab pos="3648075" algn="l"/>
              </a:tabLst>
            </a:pPr>
            <a:r>
              <a:rPr lang="de-DE"/>
              <a:t>17,000 employees</a:t>
            </a:r>
            <a:br>
              <a:rPr lang="de-DE"/>
            </a:br>
            <a:endParaRPr lang="de-DE"/>
          </a:p>
        </p:txBody>
      </p:sp>
      <p:sp>
        <p:nvSpPr>
          <p:cNvPr id="6158" name="Text Box 4"/>
          <p:cNvSpPr txBox="1">
            <a:spLocks noChangeArrowheads="1"/>
          </p:cNvSpPr>
          <p:nvPr/>
        </p:nvSpPr>
        <p:spPr bwMode="auto">
          <a:xfrm>
            <a:off x="428625" y="4130675"/>
            <a:ext cx="2851150" cy="153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263525" indent="-26193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>
                <a:latin typeface="Frutiger LT Com 55 Roman" pitchFamily="34" charset="0"/>
              </a:rPr>
              <a:t>Our Customers:</a:t>
            </a:r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>
                <a:latin typeface="Frutiger LT Com 55 Roman" pitchFamily="34" charset="0"/>
              </a:rPr>
              <a:t>Industry </a:t>
            </a:r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>
                <a:latin typeface="Frutiger LT Com 55 Roman" pitchFamily="34" charset="0"/>
              </a:rPr>
              <a:t>Service sector </a:t>
            </a:r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>
                <a:latin typeface="Frutiger LT Com 55 Roman" pitchFamily="34" charset="0"/>
              </a:rPr>
              <a:t>Public administration </a:t>
            </a:r>
            <a:br>
              <a:rPr lang="de-DE">
                <a:latin typeface="Frutiger LT Com 55 Roman" pitchFamily="34" charset="0"/>
              </a:rPr>
            </a:br>
            <a:endParaRPr lang="de-DE">
              <a:latin typeface="Frutiger LT Com 55 Roman" pitchFamily="34" charset="0"/>
            </a:endParaRPr>
          </a:p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>
                <a:latin typeface="Frutiger LT Com 55 Roman" pitchFamily="34" charset="0"/>
              </a:rPr>
              <a:t/>
            </a:r>
            <a:br>
              <a:rPr lang="de-DE">
                <a:latin typeface="Frutiger LT Com 55 Roman" pitchFamily="34" charset="0"/>
              </a:rPr>
            </a:br>
            <a:endParaRPr lang="de-DE"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pPr eaLnBrk="1" hangingPunct="1"/>
            <a:r>
              <a:rPr lang="de-DE" dirty="0" smtClean="0"/>
              <a:t>ITWM in Kaiserslautern</a:t>
            </a:r>
          </a:p>
        </p:txBody>
      </p:sp>
      <p:pic>
        <p:nvPicPr>
          <p:cNvPr id="200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341438"/>
            <a:ext cx="49911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5" descr="karte-Kaiserslau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746125"/>
            <a:ext cx="28575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10" name="Line 6"/>
          <p:cNvSpPr>
            <a:spLocks noChangeShapeType="1"/>
          </p:cNvSpPr>
          <p:nvPr/>
        </p:nvSpPr>
        <p:spPr bwMode="auto">
          <a:xfrm flipH="1" flipV="1">
            <a:off x="5451475" y="1341438"/>
            <a:ext cx="92075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00711" name="Line 7"/>
          <p:cNvSpPr>
            <a:spLocks noChangeShapeType="1"/>
          </p:cNvSpPr>
          <p:nvPr/>
        </p:nvSpPr>
        <p:spPr bwMode="auto">
          <a:xfrm flipH="1" flipV="1">
            <a:off x="5451475" y="3341688"/>
            <a:ext cx="92075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7675" y="4536644"/>
            <a:ext cx="8223250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 smtClean="0"/>
              <a:t>Founded</a:t>
            </a:r>
            <a:r>
              <a:rPr lang="de-DE" dirty="0" smtClean="0"/>
              <a:t> in 1995, </a:t>
            </a:r>
            <a:r>
              <a:rPr lang="de-DE" dirty="0" err="1" smtClean="0"/>
              <a:t>FhI</a:t>
            </a:r>
            <a:r>
              <a:rPr lang="de-DE" dirty="0" smtClean="0"/>
              <a:t> </a:t>
            </a:r>
            <a:r>
              <a:rPr lang="de-DE" dirty="0" err="1" smtClean="0"/>
              <a:t>since</a:t>
            </a:r>
            <a:r>
              <a:rPr lang="de-DE" dirty="0" smtClean="0"/>
              <a:t> 2001</a:t>
            </a:r>
            <a:endParaRPr lang="de-DE" dirty="0"/>
          </a:p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220 </a:t>
            </a:r>
            <a:r>
              <a:rPr lang="de-DE" dirty="0" err="1" smtClean="0"/>
              <a:t>scientists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PhD</a:t>
            </a:r>
            <a:r>
              <a:rPr lang="de-DE" dirty="0" smtClean="0"/>
              <a:t> </a:t>
            </a:r>
            <a:r>
              <a:rPr lang="de-DE" dirty="0" err="1" smtClean="0"/>
              <a:t>studenst</a:t>
            </a:r>
            <a:r>
              <a:rPr lang="de-DE" dirty="0" smtClean="0"/>
              <a:t>, 440 </a:t>
            </a:r>
            <a:r>
              <a:rPr lang="de-DE" dirty="0" err="1" smtClean="0"/>
              <a:t>people</a:t>
            </a:r>
            <a:r>
              <a:rPr lang="de-DE" dirty="0" smtClean="0"/>
              <a:t> in all</a:t>
            </a:r>
            <a:endParaRPr lang="de-DE" dirty="0"/>
          </a:p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 smtClean="0"/>
              <a:t>Mathematics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technology</a:t>
            </a:r>
            <a:r>
              <a:rPr lang="de-DE" dirty="0" smtClean="0"/>
              <a:t> -&gt; Simulation</a:t>
            </a:r>
          </a:p>
        </p:txBody>
      </p:sp>
    </p:spTree>
    <p:extLst>
      <p:ext uri="{BB962C8B-B14F-4D97-AF65-F5344CB8AC3E}">
        <p14:creationId xmlns:p14="http://schemas.microsoft.com/office/powerpoint/2010/main" val="30800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0" grpId="0" animBg="1"/>
      <p:bldP spid="200711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810" name="Group 2"/>
          <p:cNvGrpSpPr>
            <a:grpSpLocks/>
          </p:cNvGrpSpPr>
          <p:nvPr/>
        </p:nvGrpSpPr>
        <p:grpSpPr bwMode="auto">
          <a:xfrm>
            <a:off x="3505200" y="1906588"/>
            <a:ext cx="5318125" cy="3557587"/>
            <a:chOff x="2602" y="1083"/>
            <a:chExt cx="4146" cy="2614"/>
          </a:xfrm>
        </p:grpSpPr>
        <p:pic>
          <p:nvPicPr>
            <p:cNvPr id="247811" name="Picture 3" descr="HeimbachFilzTom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" y="1083"/>
              <a:ext cx="1334" cy="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7812" name="Rectangle 4"/>
            <p:cNvSpPr>
              <a:spLocks noChangeArrowheads="1"/>
            </p:cNvSpPr>
            <p:nvPr/>
          </p:nvSpPr>
          <p:spPr bwMode="auto">
            <a:xfrm>
              <a:off x="5450" y="3334"/>
              <a:ext cx="177" cy="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47813" name="Picture 5" descr="heimbach_schema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2" y="1170"/>
              <a:ext cx="1271" cy="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81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" y="2430"/>
              <a:ext cx="1267" cy="1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7815" name="Picture 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3" y="1212"/>
              <a:ext cx="1535" cy="1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7816" name="Picture 8" descr="FiberOrientationLFT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" y="2438"/>
              <a:ext cx="1572" cy="1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817" name="Picture 9" descr="eigenstress_2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" y="2565"/>
              <a:ext cx="1341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7818" name="Rectangle 10"/>
          <p:cNvSpPr>
            <a:spLocks noGrp="1" noChangeArrowheads="1"/>
          </p:cNvSpPr>
          <p:nvPr>
            <p:ph type="title"/>
          </p:nvPr>
        </p:nvSpPr>
        <p:spPr>
          <a:xfrm>
            <a:off x="722313" y="230188"/>
            <a:ext cx="7705725" cy="655637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sz="2800"/>
              <a:t>Flow and Material Simulation </a:t>
            </a:r>
            <a:br>
              <a:rPr lang="en-US" sz="2800"/>
            </a:br>
            <a:endParaRPr lang="en-US">
              <a:solidFill>
                <a:srgbClr val="3366FF"/>
              </a:solidFill>
            </a:endParaRPr>
          </a:p>
        </p:txBody>
      </p:sp>
      <p:sp>
        <p:nvSpPr>
          <p:cNvPr id="247822" name="Rectangle 14"/>
          <p:cNvSpPr>
            <a:spLocks noChangeArrowheads="1"/>
          </p:cNvSpPr>
          <p:nvPr/>
        </p:nvSpPr>
        <p:spPr bwMode="auto">
          <a:xfrm>
            <a:off x="612775" y="1533525"/>
            <a:ext cx="2892425" cy="38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Groups: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Hydrodynamics and CFD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Complex Fluids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Micro-structure simulation and virtual material design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Mechanics of Materials 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endParaRPr lang="en-US"/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Research: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Efficient  numerics for large complex systems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Multi-scale simulation </a:t>
            </a:r>
          </a:p>
        </p:txBody>
      </p:sp>
    </p:spTree>
    <p:extLst>
      <p:ext uri="{BB962C8B-B14F-4D97-AF65-F5344CB8AC3E}">
        <p14:creationId xmlns:p14="http://schemas.microsoft.com/office/powerpoint/2010/main" val="36445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262"/>
  <p:tag name="DEFAULTFONTSIZE" val="10"/>
  <p:tag name="DEFAULTWIDTH" val="780"/>
  <p:tag name="DEFAULTHEIGHT" val="3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=\frac{\partial\rho}{\partial t}+\vec{\nabla}\cdot \rho \vec{u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15"/>
  <p:tag name="BOXWIDTH" val="501"/>
  <p:tag name="BOXHEIGHT" val="396"/>
  <p:tag name="BOXFONT" val="10"/>
  <p:tag name="BOXWRAP" val="Falsch"/>
  <p:tag name="WORKAROUNDTRANSPARENCYBUG" val="Falsch"/>
  <p:tag name="ALLOWFONTSUBSTITUTION" val="Falsch"/>
  <p:tag name="BITMAPFORMAT" val="pngmono"/>
  <p:tag name="ORIGWIDTH" val="150"/>
  <p:tag name="PICTUREFILESIZE" val="84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=\rho\frac{\partial\vec{u}}{\partial t}+\eta\Delta\vec{u}+\rho (\vec{v}\cdot \vec{\nabla})\vec{v}+...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15"/>
  <p:tag name="BOXWIDTH" val="501"/>
  <p:tag name="BOXHEIGHT" val="396"/>
  <p:tag name="BOXFONT" val="10"/>
  <p:tag name="BOXWRAP" val="Falsch"/>
  <p:tag name="WORKAROUNDTRANSPARENCYBUG" val="Falsch"/>
  <p:tag name="ALLOWFONTSUBSTITUTION" val="Falsch"/>
  <p:tag name="BITMAPFORMAT" val="pngmono"/>
  <p:tag name="ORIGWIDTH" val="307"/>
  <p:tag name="PICTUREFILESIZE" val="16164"/>
</p:tagLst>
</file>

<file path=ppt/theme/theme1.xml><?xml version="1.0" encoding="utf-8"?>
<a:theme xmlns:a="http://schemas.openxmlformats.org/drawingml/2006/main" name="ITWM-Vorlage_mit_Hinweisen">
  <a:themeElements>
    <a:clrScheme name="ITWM-Vorlage_mit_Hinweisen 1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ITWM-Vorlage_mit_Hinweise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TWM-Vorlage_mit_Hinweisen 1">
        <a:dk1>
          <a:srgbClr val="000000"/>
        </a:dk1>
        <a:lt1>
          <a:srgbClr val="FFFFFF"/>
        </a:lt1>
        <a:dk2>
          <a:srgbClr val="179C7D"/>
        </a:dk2>
        <a:lt2>
          <a:srgbClr val="A8AFAF"/>
        </a:lt2>
        <a:accent1>
          <a:srgbClr val="EB6A0A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006384"/>
        </a:accent6>
        <a:hlink>
          <a:srgbClr val="25BAE2"/>
        </a:hlink>
        <a:folHlink>
          <a:srgbClr val="B1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431</Words>
  <Application>Microsoft Office PowerPoint</Application>
  <PresentationFormat>Bildschirmpräsentation (4:3)</PresentationFormat>
  <Paragraphs>127</Paragraphs>
  <Slides>20</Slides>
  <Notes>10</Notes>
  <HiddenSlides>0</HiddenSlides>
  <MMClips>5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Frutiger LT Com 55 Roman</vt:lpstr>
      <vt:lpstr>Wingdings</vt:lpstr>
      <vt:lpstr>Frutiger LT Com 45 Light</vt:lpstr>
      <vt:lpstr>Frutiger 55 Roman</vt:lpstr>
      <vt:lpstr>ITWM-Vorlage_mit_Hinweisen</vt:lpstr>
      <vt:lpstr>Equation</vt:lpstr>
      <vt:lpstr>Vorlesung Simulationstechnik DHBW Mannheim Veranstaltung 1 </vt:lpstr>
      <vt:lpstr>Struktur dieser Präsentation</vt:lpstr>
      <vt:lpstr>Kurze Vorstellung meiner Person</vt:lpstr>
      <vt:lpstr>Tätigkeit am Fraunhofer Institut</vt:lpstr>
      <vt:lpstr>Fachliche Interessen und Expertisen</vt:lpstr>
      <vt:lpstr>Persönliches</vt:lpstr>
      <vt:lpstr>PowerPoint-Präsentation</vt:lpstr>
      <vt:lpstr>ITWM in Kaiserslautern</vt:lpstr>
      <vt:lpstr>Flow and Material Simulation  </vt:lpstr>
      <vt:lpstr>Complex Fluids Group</vt:lpstr>
      <vt:lpstr>CoRheoS  Complex Rheology Simulation Infrastructure</vt:lpstr>
      <vt:lpstr>An example: Continuum description of granular flows</vt:lpstr>
      <vt:lpstr>PowerPoint-Präsentation</vt:lpstr>
      <vt:lpstr>PowerPoint-Präsentation</vt:lpstr>
      <vt:lpstr>All combined</vt:lpstr>
      <vt:lpstr>PowerPoint-Präsentation</vt:lpstr>
      <vt:lpstr>Microscopic Simulation Ion flux density</vt:lpstr>
      <vt:lpstr>Discharge cycle of a realistic LiIon battery</vt:lpstr>
      <vt:lpstr>Fragen?</vt:lpstr>
      <vt:lpstr>Kontakt im Zusammenhang mit meiner Fraunhofer-Tätigkeit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 TU-Ilmenau</dc:title>
  <dc:creator>Sebastian Schmidt</dc:creator>
  <cp:lastModifiedBy>Sebastian Schmidt</cp:lastModifiedBy>
  <cp:revision>281</cp:revision>
  <dcterms:created xsi:type="dcterms:W3CDTF">2010-10-08T22:11:23Z</dcterms:created>
  <dcterms:modified xsi:type="dcterms:W3CDTF">2012-04-03T13:18:02Z</dcterms:modified>
</cp:coreProperties>
</file>